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Arial Black" panose="020B0604020202020204" pitchFamily="34" charset="0"/>
      <p:bold r:id="rId10"/>
    </p:embeddedFont>
    <p:embeddedFont>
      <p:font typeface="Arial Rounded MT Bold" panose="020F0704030504030204" pitchFamily="34" charset="0"/>
      <p:regular r:id="rId11"/>
    </p:embeddedFont>
    <p:embeddedFont>
      <p:font typeface="Kanit" pitchFamily="2" charset="-34"/>
      <p:regular r:id="rId12"/>
    </p:embeddedFont>
    <p:embeddedFont>
      <p:font typeface="Martel Sans Light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rbhi Pandey" initials="SP" lastIdx="1" clrIdx="0">
    <p:extLst>
      <p:ext uri="{19B8F6BF-5375-455C-9EA6-DF929625EA0E}">
        <p15:presenceInfo xmlns:p15="http://schemas.microsoft.com/office/powerpoint/2012/main" userId="9f515b2e61dcc66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82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4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font" Target="fonts/font3.fntdata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2.fntdata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font" Target="fonts/font1.fntdata" /><Relationship Id="rId4" Type="http://schemas.openxmlformats.org/officeDocument/2006/relationships/slide" Target="slides/slide3.xml" /><Relationship Id="rId9" Type="http://schemas.openxmlformats.org/officeDocument/2006/relationships/notesMaster" Target="notesMasters/notesMaster1.xml" /><Relationship Id="rId14" Type="http://schemas.openxmlformats.org/officeDocument/2006/relationships/commentAuthors" Target="commentAuthors.xml" 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1-02T17:59:59.900" idx="1">
    <p:pos x="4682" y="748"/>
    <p:text>h</p:text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1624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Relationship Id="rId9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Relationship Id="rId4" Type="http://schemas.openxmlformats.org/officeDocument/2006/relationships/comments" Target="../comments/comment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Relationship Id="rId5" Type="http://schemas.openxmlformats.org/officeDocument/2006/relationships/image" Target="../media/image5.svg" /><Relationship Id="rId4" Type="http://schemas.openxmlformats.org/officeDocument/2006/relationships/image" Target="../media/image4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Relationship Id="rId6" Type="http://schemas.openxmlformats.org/officeDocument/2006/relationships/image" Target="../media/image9.png" /><Relationship Id="rId5" Type="http://schemas.openxmlformats.org/officeDocument/2006/relationships/image" Target="../media/image8.png" /><Relationship Id="rId4" Type="http://schemas.openxmlformats.org/officeDocument/2006/relationships/image" Target="../media/image7.png" 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 /><Relationship Id="rId13" Type="http://schemas.openxmlformats.org/officeDocument/2006/relationships/image" Target="../media/image20.svg" /><Relationship Id="rId3" Type="http://schemas.openxmlformats.org/officeDocument/2006/relationships/image" Target="../media/image10.png" /><Relationship Id="rId7" Type="http://schemas.openxmlformats.org/officeDocument/2006/relationships/image" Target="../media/image14.png" /><Relationship Id="rId12" Type="http://schemas.openxmlformats.org/officeDocument/2006/relationships/image" Target="../media/image19.png" /><Relationship Id="rId2" Type="http://schemas.openxmlformats.org/officeDocument/2006/relationships/notesSlide" Target="../notesSlides/notesSlide4.xml" /><Relationship Id="rId16" Type="http://schemas.openxmlformats.org/officeDocument/2006/relationships/image" Target="../media/image9.png" /><Relationship Id="rId1" Type="http://schemas.openxmlformats.org/officeDocument/2006/relationships/slideLayout" Target="../slideLayouts/slideLayout5.xml" /><Relationship Id="rId6" Type="http://schemas.openxmlformats.org/officeDocument/2006/relationships/image" Target="../media/image13.png" /><Relationship Id="rId11" Type="http://schemas.openxmlformats.org/officeDocument/2006/relationships/image" Target="../media/image18.svg" /><Relationship Id="rId5" Type="http://schemas.openxmlformats.org/officeDocument/2006/relationships/image" Target="../media/image12.png" /><Relationship Id="rId15" Type="http://schemas.openxmlformats.org/officeDocument/2006/relationships/image" Target="../media/image22.svg" /><Relationship Id="rId10" Type="http://schemas.openxmlformats.org/officeDocument/2006/relationships/image" Target="../media/image17.png" /><Relationship Id="rId4" Type="http://schemas.openxmlformats.org/officeDocument/2006/relationships/image" Target="../media/image11.png" /><Relationship Id="rId9" Type="http://schemas.openxmlformats.org/officeDocument/2006/relationships/image" Target="../media/image16.svg" /><Relationship Id="rId14" Type="http://schemas.openxmlformats.org/officeDocument/2006/relationships/image" Target="../media/image21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Relationship Id="rId4" Type="http://schemas.openxmlformats.org/officeDocument/2006/relationships/image" Target="../media/image9.png" 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 /><Relationship Id="rId3" Type="http://schemas.openxmlformats.org/officeDocument/2006/relationships/image" Target="../media/image24.png" /><Relationship Id="rId7" Type="http://schemas.openxmlformats.org/officeDocument/2006/relationships/image" Target="../media/image28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27.svg" /><Relationship Id="rId11" Type="http://schemas.openxmlformats.org/officeDocument/2006/relationships/image" Target="../media/image32.png" /><Relationship Id="rId5" Type="http://schemas.openxmlformats.org/officeDocument/2006/relationships/image" Target="../media/image26.png" /><Relationship Id="rId10" Type="http://schemas.openxmlformats.org/officeDocument/2006/relationships/image" Target="../media/image31.svg" /><Relationship Id="rId4" Type="http://schemas.openxmlformats.org/officeDocument/2006/relationships/image" Target="../media/image25.svg" /><Relationship Id="rId9" Type="http://schemas.openxmlformats.org/officeDocument/2006/relationships/image" Target="../media/image30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Relationship Id="rId4" Type="http://schemas.openxmlformats.org/officeDocument/2006/relationships/hyperlink" Target="mailto:[your%20email%20ID]" TargetMode="Externa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1832" y="1045884"/>
            <a:ext cx="4788568" cy="718285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7713" y="94314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PayGuard AI</a:t>
            </a:r>
            <a:endParaRPr lang="en-US" sz="4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615C7-1A15-4C20-ADEB-8B820C55362C}"/>
              </a:ext>
            </a:extLst>
          </p:cNvPr>
          <p:cNvSpPr txBox="1"/>
          <p:nvPr/>
        </p:nvSpPr>
        <p:spPr>
          <a:xfrm>
            <a:off x="3858506" y="65424"/>
            <a:ext cx="9279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  GENAI HACKTHON 2025</a:t>
            </a:r>
            <a:endParaRPr lang="en-IN" sz="4400" dirty="0">
              <a:solidFill>
                <a:schemeClr val="bg1"/>
              </a:solidFill>
              <a:highlight>
                <a:srgbClr val="000000"/>
              </a:highlight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6DA97C-963D-F3DC-A8D4-F9C1E233FF2A}"/>
              </a:ext>
            </a:extLst>
          </p:cNvPr>
          <p:cNvSpPr txBox="1"/>
          <p:nvPr/>
        </p:nvSpPr>
        <p:spPr>
          <a:xfrm>
            <a:off x="477632" y="1186873"/>
            <a:ext cx="6954252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chemeClr val="bg1"/>
                </a:solidFill>
                <a:latin typeface="Aptos Display" panose="020B0004020202020204" pitchFamily="34" charset="0"/>
              </a:rPr>
              <a:t>Project Title : PAYGUARD AI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b="1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chemeClr val="bg1"/>
                </a:solidFill>
                <a:latin typeface="Aptos Display" panose="020B0004020202020204" pitchFamily="34" charset="0"/>
              </a:rPr>
              <a:t>Tagline : </a:t>
            </a:r>
            <a:r>
              <a:rPr lang="en-IN" sz="2800" b="1">
                <a:solidFill>
                  <a:schemeClr val="bg1"/>
                </a:solidFill>
                <a:latin typeface="Aptos Display" panose="020B0004020202020204" pitchFamily="34" charset="0"/>
              </a:rPr>
              <a:t>your AI </a:t>
            </a:r>
            <a:r>
              <a:rPr lang="en-IN" sz="2800" b="1" dirty="0">
                <a:solidFill>
                  <a:schemeClr val="bg1"/>
                </a:solidFill>
                <a:latin typeface="Aptos Display" panose="020B0004020202020204" pitchFamily="34" charset="0"/>
              </a:rPr>
              <a:t>power shield against digital payment scams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chemeClr val="bg1"/>
                </a:solidFill>
                <a:latin typeface="Aptos Display" panose="020B0004020202020204" pitchFamily="34" charset="0"/>
              </a:rPr>
              <a:t>Theme: </a:t>
            </a:r>
            <a:r>
              <a:rPr lang="en-IN" sz="2800" dirty="0">
                <a:solidFill>
                  <a:schemeClr val="bg1"/>
                </a:solidFill>
                <a:latin typeface="Aptos Display" panose="020B0004020202020204" pitchFamily="34" charset="0"/>
              </a:rPr>
              <a:t>Cybersecurity &amp; Artificial Intelligence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  <a:latin typeface="Aptos Display" panose="020B0004020202020204" pitchFamily="34" charset="0"/>
              </a:rPr>
              <a:t>Project type : web application </a:t>
            </a:r>
          </a:p>
          <a:p>
            <a:r>
              <a:rPr lang="en-IN" sz="2800" dirty="0">
                <a:solidFill>
                  <a:schemeClr val="bg1"/>
                </a:solidFill>
                <a:latin typeface="Aptos Display" panose="020B0004020202020204" pitchFamily="34" charset="0"/>
              </a:rPr>
              <a:t>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chemeClr val="bg1"/>
                </a:solidFill>
                <a:latin typeface="Aptos Display" panose="020B0004020202020204" pitchFamily="34" charset="0"/>
              </a:rPr>
              <a:t>Participant name : Sheetal pal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b="1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chemeClr val="bg1"/>
                </a:solidFill>
                <a:latin typeface="Aptos Display" panose="020B0004020202020204" pitchFamily="34" charset="0"/>
              </a:rPr>
              <a:t>Team type : Solo project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b="1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chemeClr val="bg1"/>
                </a:solidFill>
                <a:latin typeface="Aptos Display" panose="020B0004020202020204" pitchFamily="34" charset="0"/>
              </a:rPr>
              <a:t>College  : BBD ITM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b="1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chemeClr val="bg1"/>
                </a:solidFill>
                <a:latin typeface="Aptos Display" panose="020B0004020202020204" pitchFamily="34" charset="0"/>
              </a:rPr>
              <a:t> Date:</a:t>
            </a:r>
            <a:r>
              <a:rPr lang="en-IN" sz="2800" dirty="0">
                <a:solidFill>
                  <a:schemeClr val="bg1"/>
                </a:solidFill>
                <a:latin typeface="Aptos Display" panose="020B0004020202020204" pitchFamily="34" charset="0"/>
              </a:rPr>
              <a:t> [Submission date]</a:t>
            </a:r>
          </a:p>
          <a:p>
            <a:endParaRPr lang="en-IN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591" y="809386"/>
            <a:ext cx="4946809" cy="74202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5834" y="975243"/>
            <a:ext cx="7738846" cy="1269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Kanit" pitchFamily="34" charset="0"/>
                <a:cs typeface="Kanit" pitchFamily="34" charset="-120"/>
              </a:rPr>
              <a:t>DIGITAL PAYMENT SCAMS ARE INCREASING THROUGH</a:t>
            </a:r>
            <a:endParaRPr lang="en-US" sz="3950" dirty="0"/>
          </a:p>
        </p:txBody>
      </p:sp>
      <p:sp>
        <p:nvSpPr>
          <p:cNvPr id="6" name="Shape 3"/>
          <p:cNvSpPr/>
          <p:nvPr/>
        </p:nvSpPr>
        <p:spPr>
          <a:xfrm>
            <a:off x="15629" y="2290135"/>
            <a:ext cx="3960998" cy="3509086"/>
          </a:xfrm>
          <a:prstGeom prst="roundRect">
            <a:avLst>
              <a:gd name="adj" fmla="val 1394"/>
            </a:avLst>
          </a:prstGeom>
          <a:solidFill>
            <a:srgbClr val="2F2B54"/>
          </a:solidFill>
          <a:ln/>
        </p:spPr>
        <p:txBody>
          <a:bodyPr/>
          <a:lstStyle/>
          <a:p>
            <a:endParaRPr lang="en-IN" sz="2000" dirty="0"/>
          </a:p>
        </p:txBody>
      </p:sp>
      <p:sp>
        <p:nvSpPr>
          <p:cNvPr id="7" name="Text 4"/>
          <p:cNvSpPr/>
          <p:nvPr/>
        </p:nvSpPr>
        <p:spPr>
          <a:xfrm>
            <a:off x="338338" y="2275415"/>
            <a:ext cx="3046928" cy="380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D9E1FF"/>
                </a:solidFill>
                <a:latin typeface="Kanit" pitchFamily="34" charset="0"/>
                <a:cs typeface="Kanit" pitchFamily="34" charset="-120"/>
              </a:rPr>
              <a:t>REAL WORLD PROBLEM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390228" y="2953643"/>
            <a:ext cx="3061454" cy="1891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>
              <a:latin typeface="Arial Rounded MT Bold" panose="020F0704030504030204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4363984" y="2244687"/>
            <a:ext cx="3816668" cy="3351519"/>
          </a:xfrm>
          <a:prstGeom prst="rect">
            <a:avLst/>
          </a:prstGeom>
          <a:solidFill>
            <a:srgbClr val="2F2B54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0" name="Shape 7"/>
          <p:cNvSpPr/>
          <p:nvPr/>
        </p:nvSpPr>
        <p:spPr>
          <a:xfrm>
            <a:off x="4136735" y="2431331"/>
            <a:ext cx="30480" cy="2322790"/>
          </a:xfrm>
          <a:prstGeom prst="roundRect">
            <a:avLst>
              <a:gd name="adj" fmla="val 106214"/>
            </a:avLst>
          </a:prstGeom>
          <a:solidFill>
            <a:srgbClr val="48446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4954621" y="2419378"/>
            <a:ext cx="3046928" cy="380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D9E1FF"/>
                </a:solidFill>
                <a:latin typeface="Kanit" pitchFamily="34" charset="0"/>
                <a:cs typeface="Kanit" pitchFamily="34" charset="-120"/>
              </a:rPr>
              <a:t>THE NEED 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4646088" y="2917544"/>
            <a:ext cx="3235112" cy="254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Users require a </a:t>
            </a:r>
            <a:r>
              <a:rPr lang="en-US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smart and secure solution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 that can:</a:t>
            </a:r>
          </a:p>
          <a:p>
            <a:r>
              <a:rPr lang="en-US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Detect suspicious QR codes, links, or messages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 in real time.</a:t>
            </a:r>
          </a:p>
          <a:p>
            <a:r>
              <a:rPr lang="en-US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Warn users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 before they lose money.</a:t>
            </a:r>
          </a:p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Work as a </a:t>
            </a:r>
            <a:r>
              <a:rPr lang="en-US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digital shield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 for safe online transactions.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sz="2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3946508" y="3251569"/>
            <a:ext cx="539472" cy="539472"/>
          </a:xfrm>
          <a:prstGeom prst="roundRect">
            <a:avLst>
              <a:gd name="adj" fmla="val 6001"/>
            </a:avLst>
          </a:prstGeom>
          <a:solidFill>
            <a:srgbClr val="100C35"/>
          </a:solidFill>
          <a:ln w="30480">
            <a:solidFill>
              <a:srgbClr val="48446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76627" y="3243701"/>
            <a:ext cx="446011" cy="494691"/>
          </a:xfrm>
          <a:prstGeom prst="rect">
            <a:avLst/>
          </a:prstGeom>
        </p:spPr>
      </p:pic>
      <p:sp>
        <p:nvSpPr>
          <p:cNvPr id="15" name="Shape 11"/>
          <p:cNvSpPr/>
          <p:nvPr/>
        </p:nvSpPr>
        <p:spPr>
          <a:xfrm>
            <a:off x="176007" y="5930689"/>
            <a:ext cx="8261094" cy="2127100"/>
          </a:xfrm>
          <a:prstGeom prst="rect">
            <a:avLst/>
          </a:prstGeom>
          <a:solidFill>
            <a:srgbClr val="2F2B5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3"/>
          <p:cNvSpPr/>
          <p:nvPr/>
        </p:nvSpPr>
        <p:spPr>
          <a:xfrm>
            <a:off x="1317056" y="6027814"/>
            <a:ext cx="3046928" cy="380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D9E1FF"/>
                </a:solidFill>
                <a:latin typeface="Kanit" pitchFamily="34" charset="0"/>
                <a:cs typeface="Kanit" pitchFamily="34" charset="-120"/>
              </a:rPr>
              <a:t>THE ISSUE</a:t>
            </a:r>
            <a:endParaRPr lang="en-US" sz="2350" dirty="0"/>
          </a:p>
        </p:txBody>
      </p:sp>
      <p:sp>
        <p:nvSpPr>
          <p:cNvPr id="18" name="Text 14"/>
          <p:cNvSpPr/>
          <p:nvPr/>
        </p:nvSpPr>
        <p:spPr>
          <a:xfrm>
            <a:off x="338338" y="6073036"/>
            <a:ext cx="7954383" cy="1972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In the present digital era, people make payments daily using </a:t>
            </a:r>
            <a:r>
              <a:rPr lang="en-US" sz="2400" b="1" dirty="0">
                <a:solidFill>
                  <a:schemeClr val="bg1"/>
                </a:solidFill>
              </a:rPr>
              <a:t>QR codes</a:t>
            </a:r>
            <a:r>
              <a:rPr lang="en-US" sz="2400" dirty="0">
                <a:solidFill>
                  <a:schemeClr val="bg1"/>
                </a:solidFill>
              </a:rPr>
              <a:t>, </a:t>
            </a:r>
            <a:r>
              <a:rPr lang="en-US" sz="2400" b="1" dirty="0">
                <a:solidFill>
                  <a:schemeClr val="bg1"/>
                </a:solidFill>
              </a:rPr>
              <a:t>payment links</a:t>
            </a:r>
            <a:r>
              <a:rPr lang="en-US" sz="2400" dirty="0">
                <a:solidFill>
                  <a:schemeClr val="bg1"/>
                </a:solidFill>
              </a:rPr>
              <a:t>, or </a:t>
            </a:r>
            <a:r>
              <a:rPr lang="en-US" sz="2400" b="1" dirty="0">
                <a:solidFill>
                  <a:schemeClr val="bg1"/>
                </a:solidFill>
              </a:rPr>
              <a:t>messages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However, many of these sources are </a:t>
            </a:r>
            <a:r>
              <a:rPr lang="en-US" sz="2400" b="1" dirty="0">
                <a:solidFill>
                  <a:schemeClr val="bg1"/>
                </a:solidFill>
              </a:rPr>
              <a:t>fake or fraudulent</a:t>
            </a:r>
            <a:r>
              <a:rPr lang="en-US" sz="2400" dirty="0">
                <a:solidFill>
                  <a:schemeClr val="bg1"/>
                </a:solidFill>
              </a:rPr>
              <a:t>, designed to </a:t>
            </a:r>
            <a:r>
              <a:rPr lang="en-US" sz="2400" b="1" dirty="0">
                <a:solidFill>
                  <a:schemeClr val="bg1"/>
                </a:solidFill>
              </a:rPr>
              <a:t>steal money or personal data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FC6B12-6A26-27B0-59B2-0AE679BD24C3}"/>
              </a:ext>
            </a:extLst>
          </p:cNvPr>
          <p:cNvSpPr txBox="1"/>
          <p:nvPr/>
        </p:nvSpPr>
        <p:spPr>
          <a:xfrm>
            <a:off x="3719187" y="98798"/>
            <a:ext cx="6608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Problem statement</a:t>
            </a:r>
            <a:endParaRPr lang="en-IN" sz="4800" dirty="0">
              <a:solidFill>
                <a:schemeClr val="bg1"/>
              </a:solidFill>
              <a:highlight>
                <a:srgbClr val="000000"/>
              </a:highlight>
              <a:latin typeface="Arial Black" panose="020B0A04020102020204" pitchFamily="34" charset="0"/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25A91F37-F104-8CD9-2BB9-D78B772C65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92" y="2632578"/>
            <a:ext cx="3797055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Users often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scan fake QR codes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in shops or public places.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People click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phishing payment links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shared via SMS, WhatsApp, or email.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Some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messages pretend to be from banks or payment apps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asking for verification or payment details.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There is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no simple way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for a normal user to know whether a QR code or link is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safe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or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dangerous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73379" y="-14927"/>
            <a:ext cx="105321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cs typeface="Kanit" pitchFamily="34" charset="-120"/>
              </a:rPr>
              <a:t>OBJECTIVE AND SOLUTION </a:t>
            </a:r>
            <a:endParaRPr lang="en-US" sz="4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24" y="4995201"/>
            <a:ext cx="4318278" cy="95750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52465" y="45786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Input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62195" y="6017348"/>
            <a:ext cx="38396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User submits suspicious text, link, or QR code.</a:t>
            </a:r>
            <a:endParaRPr lang="en-US" sz="18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316" y="4989425"/>
            <a:ext cx="4318278" cy="95750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414478" y="463747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AI Detection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198061" y="6057341"/>
            <a:ext cx="38396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Gemini API analyzes patterns, domain reputation, and embedded scripts.</a:t>
            </a:r>
            <a:endParaRPr lang="en-US" sz="18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7978" y="5064648"/>
            <a:ext cx="4318278" cy="95750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976491" y="466094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Result &amp; Alert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3594" y="6022149"/>
            <a:ext cx="38396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Instant risk score and critical warning delivered to the user.</a:t>
            </a:r>
            <a:endParaRPr lang="en-US" sz="1850" dirty="0"/>
          </a:p>
        </p:txBody>
      </p:sp>
      <p:sp>
        <p:nvSpPr>
          <p:cNvPr id="13" name="Text 8"/>
          <p:cNvSpPr/>
          <p:nvPr/>
        </p:nvSpPr>
        <p:spPr>
          <a:xfrm>
            <a:off x="598290" y="7310009"/>
            <a:ext cx="1259597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al Rounded MT Bold" panose="020F0704030504030204" pitchFamily="34" charset="0"/>
                <a:ea typeface="Martel Sans Light" pitchFamily="34" charset="-122"/>
                <a:cs typeface="Martel Sans Light" pitchFamily="34" charset="-120"/>
              </a:rPr>
              <a:t>PayGuard AI provides an immediate layer of defense, giving users the clarity needed to avoid transferring funds to malicious actors.</a:t>
            </a:r>
            <a:endParaRPr lang="en-US" sz="1850" dirty="0">
              <a:latin typeface="Arial Rounded MT Bold" panose="020F0704030504030204" pitchFamily="34" charset="0"/>
            </a:endParaRPr>
          </a:p>
        </p:txBody>
      </p:sp>
      <p:sp>
        <p:nvSpPr>
          <p:cNvPr id="14" name="Shape 9"/>
          <p:cNvSpPr/>
          <p:nvPr/>
        </p:nvSpPr>
        <p:spPr>
          <a:xfrm>
            <a:off x="383544" y="6766451"/>
            <a:ext cx="30480" cy="1304449"/>
          </a:xfrm>
          <a:prstGeom prst="rect">
            <a:avLst/>
          </a:prstGeom>
          <a:solidFill>
            <a:srgbClr val="FD505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FC039E1-62C0-DAB0-4EFC-AA36519B0858}"/>
              </a:ext>
            </a:extLst>
          </p:cNvPr>
          <p:cNvSpPr/>
          <p:nvPr/>
        </p:nvSpPr>
        <p:spPr>
          <a:xfrm>
            <a:off x="158816" y="536933"/>
            <a:ext cx="6829126" cy="386700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400" b="1" dirty="0"/>
          </a:p>
          <a:p>
            <a:pPr algn="ctr"/>
            <a:r>
              <a:rPr lang="en-US" sz="2400" dirty="0"/>
              <a:t>   To build an </a:t>
            </a:r>
            <a:r>
              <a:rPr lang="en-US" sz="2400" b="1" dirty="0"/>
              <a:t>AI-powered web application</a:t>
            </a:r>
            <a:r>
              <a:rPr lang="en-US" sz="2400" dirty="0"/>
              <a:t> that protects users from </a:t>
            </a:r>
            <a:r>
              <a:rPr lang="en-US" sz="2400" b="1" dirty="0"/>
              <a:t>digital payment frauds</a:t>
            </a:r>
            <a:r>
              <a:rPr lang="en-US" sz="2400" dirty="0"/>
              <a:t> such as </a:t>
            </a:r>
            <a:r>
              <a:rPr lang="en-US" sz="2400" b="1" dirty="0"/>
              <a:t>fake QR codes</a:t>
            </a:r>
            <a:r>
              <a:rPr lang="en-US" sz="2400" dirty="0"/>
              <a:t>, </a:t>
            </a:r>
            <a:r>
              <a:rPr lang="en-US" sz="2400" b="1" dirty="0"/>
              <a:t>phishing links</a:t>
            </a:r>
            <a:r>
              <a:rPr lang="en-US" sz="2400" dirty="0"/>
              <a:t>, and </a:t>
            </a:r>
            <a:r>
              <a:rPr lang="en-US" sz="2400" b="1" dirty="0"/>
              <a:t>fraudulent messages</a:t>
            </a:r>
            <a:r>
              <a:rPr lang="en-US" sz="2400" dirty="0"/>
              <a:t>.</a:t>
            </a:r>
            <a:br>
              <a:rPr lang="en-US" sz="2400" dirty="0"/>
            </a:br>
            <a:r>
              <a:rPr lang="en-US" sz="2400" dirty="0"/>
              <a:t>Our goal is to make </a:t>
            </a:r>
            <a:r>
              <a:rPr lang="en-US" sz="2400" b="1" dirty="0"/>
              <a:t>online transactions safer and more trusted</a:t>
            </a:r>
            <a:r>
              <a:rPr lang="en-US" sz="2400" dirty="0"/>
              <a:t> for everyone, especially students and common users who use UPI or payment apps daily.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F697B88-212E-19FC-E131-BD925F657D2A}"/>
              </a:ext>
            </a:extLst>
          </p:cNvPr>
          <p:cNvSpPr/>
          <p:nvPr/>
        </p:nvSpPr>
        <p:spPr>
          <a:xfrm>
            <a:off x="7315200" y="536933"/>
            <a:ext cx="7026442" cy="39316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err="1">
                <a:solidFill>
                  <a:schemeClr val="tx1"/>
                </a:solidFill>
              </a:rPr>
              <a:t>PayGuard</a:t>
            </a:r>
            <a:r>
              <a:rPr lang="en-US" sz="2200" b="1" dirty="0">
                <a:solidFill>
                  <a:schemeClr val="tx1"/>
                </a:solidFill>
              </a:rPr>
              <a:t> AI</a:t>
            </a:r>
            <a:r>
              <a:rPr lang="en-US" sz="2200" dirty="0">
                <a:solidFill>
                  <a:schemeClr val="tx1"/>
                </a:solidFill>
              </a:rPr>
              <a:t> acts as a </a:t>
            </a:r>
            <a:r>
              <a:rPr lang="en-US" sz="2200" b="1" dirty="0">
                <a:solidFill>
                  <a:schemeClr val="tx1"/>
                </a:solidFill>
              </a:rPr>
              <a:t>digital security shield</a:t>
            </a:r>
            <a:r>
              <a:rPr lang="en-US" sz="2200" dirty="0">
                <a:solidFill>
                  <a:schemeClr val="tx1"/>
                </a:solidFill>
              </a:rPr>
              <a:t> for users.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It allows users to </a:t>
            </a:r>
            <a:r>
              <a:rPr lang="en-US" sz="2200" b="1" dirty="0">
                <a:solidFill>
                  <a:schemeClr val="tx1"/>
                </a:solidFill>
              </a:rPr>
              <a:t>scan QR codes</a:t>
            </a:r>
            <a:r>
              <a:rPr lang="en-US" sz="2200" dirty="0">
                <a:solidFill>
                  <a:schemeClr val="tx1"/>
                </a:solidFill>
              </a:rPr>
              <a:t> or </a:t>
            </a:r>
            <a:r>
              <a:rPr lang="en-US" sz="2200" b="1" dirty="0">
                <a:solidFill>
                  <a:schemeClr val="tx1"/>
                </a:solidFill>
              </a:rPr>
              <a:t>paste payment links/messages</a:t>
            </a:r>
            <a:r>
              <a:rPr lang="en-US" sz="2200" dirty="0">
                <a:solidFill>
                  <a:schemeClr val="tx1"/>
                </a:solidFill>
              </a:rPr>
              <a:t>, and the AI system instantly:</a:t>
            </a:r>
          </a:p>
          <a:p>
            <a:pPr algn="ctr"/>
            <a:r>
              <a:rPr lang="en-US" sz="2200" b="1" dirty="0">
                <a:solidFill>
                  <a:schemeClr val="tx1"/>
                </a:solidFill>
              </a:rPr>
              <a:t>Analyzes</a:t>
            </a:r>
            <a:r>
              <a:rPr lang="en-US" sz="2200" dirty="0">
                <a:solidFill>
                  <a:schemeClr val="tx1"/>
                </a:solidFill>
              </a:rPr>
              <a:t> the data using machine learning models.</a:t>
            </a:r>
          </a:p>
          <a:p>
            <a:pPr algn="ctr"/>
            <a:r>
              <a:rPr lang="en-US" sz="2200" b="1" dirty="0">
                <a:solidFill>
                  <a:schemeClr val="tx1"/>
                </a:solidFill>
              </a:rPr>
              <a:t>Detects suspicious patterns</a:t>
            </a:r>
            <a:r>
              <a:rPr lang="en-US" sz="2200" dirty="0">
                <a:solidFill>
                  <a:schemeClr val="tx1"/>
                </a:solidFill>
              </a:rPr>
              <a:t> or scam behavior.</a:t>
            </a:r>
          </a:p>
          <a:p>
            <a:pPr algn="ctr"/>
            <a:r>
              <a:rPr lang="en-US" sz="2200" b="1" dirty="0">
                <a:solidFill>
                  <a:schemeClr val="tx1"/>
                </a:solidFill>
              </a:rPr>
              <a:t>Warns users</a:t>
            </a:r>
            <a:r>
              <a:rPr lang="en-US" sz="2200" dirty="0">
                <a:solidFill>
                  <a:schemeClr val="tx1"/>
                </a:solidFill>
              </a:rPr>
              <a:t> with a </a:t>
            </a:r>
            <a:r>
              <a:rPr lang="en-US" sz="2200" b="1" dirty="0">
                <a:solidFill>
                  <a:schemeClr val="tx1"/>
                </a:solidFill>
              </a:rPr>
              <a:t>“Safe” or “Unsafe”</a:t>
            </a:r>
            <a:r>
              <a:rPr lang="en-US" sz="2200" dirty="0">
                <a:solidFill>
                  <a:schemeClr val="tx1"/>
                </a:solidFill>
              </a:rPr>
              <a:t> status before they proceed with the payment.</a:t>
            </a:r>
          </a:p>
          <a:p>
            <a:pPr algn="ctr"/>
            <a:r>
              <a:rPr lang="en-US" sz="2200" dirty="0">
                <a:solidFill>
                  <a:schemeClr val="tx1"/>
                </a:solidFill>
              </a:rPr>
              <a:t>Provides a short </a:t>
            </a:r>
            <a:r>
              <a:rPr lang="en-US" sz="2200" b="1" dirty="0">
                <a:solidFill>
                  <a:schemeClr val="tx1"/>
                </a:solidFill>
              </a:rPr>
              <a:t>reason for the risk</a:t>
            </a:r>
            <a:r>
              <a:rPr lang="en-US" sz="2200" dirty="0">
                <a:solidFill>
                  <a:schemeClr val="tx1"/>
                </a:solidFill>
              </a:rPr>
              <a:t>, helping users make safer choices.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30F4BF-36AB-9D6D-D9F1-914B96D5BA74}"/>
              </a:ext>
            </a:extLst>
          </p:cNvPr>
          <p:cNvSpPr txBox="1"/>
          <p:nvPr/>
        </p:nvSpPr>
        <p:spPr>
          <a:xfrm>
            <a:off x="395576" y="536933"/>
            <a:ext cx="26667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Rounded MT Bold" panose="020F0704030504030204" pitchFamily="34" charset="0"/>
              </a:rPr>
              <a:t>* OBJECTIVE:</a:t>
            </a:r>
            <a:endParaRPr lang="en-IN" sz="2800" dirty="0">
              <a:latin typeface="Arial Rounded MT Bold" panose="020F07040305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20EEB4-7DC6-7BEA-F77B-76150276ADCE}"/>
              </a:ext>
            </a:extLst>
          </p:cNvPr>
          <p:cNvSpPr txBox="1"/>
          <p:nvPr/>
        </p:nvSpPr>
        <p:spPr>
          <a:xfrm>
            <a:off x="7419667" y="521088"/>
            <a:ext cx="2566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Rounded MT Bold" panose="020F0704030504030204" pitchFamily="34" charset="0"/>
              </a:rPr>
              <a:t>*SOLUTION:</a:t>
            </a:r>
            <a:endParaRPr lang="en-IN" sz="2800" dirty="0">
              <a:latin typeface="Arial Rounded MT Bold" panose="020F070403050403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DF4EF8-0551-61D5-7195-CAEF57D31AED}"/>
              </a:ext>
            </a:extLst>
          </p:cNvPr>
          <p:cNvSpPr/>
          <p:nvPr/>
        </p:nvSpPr>
        <p:spPr>
          <a:xfrm>
            <a:off x="13677186" y="8073915"/>
            <a:ext cx="279757" cy="45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050" name="Picture 2" descr="AI Hackathon">
            <a:extLst>
              <a:ext uri="{FF2B5EF4-FFF2-40B4-BE49-F238E27FC236}">
                <a16:creationId xmlns:a16="http://schemas.microsoft.com/office/drawing/2014/main" id="{2F1C5FA0-ED42-7987-2B98-46EA7780A3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29411" y="7275797"/>
            <a:ext cx="1816768" cy="953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9123" y="540068"/>
            <a:ext cx="5238393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Core Features of PayGuard AI</a:t>
            </a:r>
            <a:endParaRPr lang="en-US" sz="3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43" y="1497806"/>
            <a:ext cx="4381024" cy="2054066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4688" y="1497806"/>
            <a:ext cx="4381024" cy="2054066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2634" y="1497806"/>
            <a:ext cx="4381024" cy="2054066"/>
          </a:xfrm>
          <a:prstGeom prst="rect">
            <a:avLst/>
          </a:prstGeom>
        </p:spPr>
      </p:pic>
      <p:sp>
        <p:nvSpPr>
          <p:cNvPr id="6" name="Shape 1"/>
          <p:cNvSpPr/>
          <p:nvPr/>
        </p:nvSpPr>
        <p:spPr>
          <a:xfrm>
            <a:off x="348997" y="4218623"/>
            <a:ext cx="6630472" cy="1574244"/>
          </a:xfrm>
          <a:prstGeom prst="roundRect">
            <a:avLst>
              <a:gd name="adj" fmla="val 6970"/>
            </a:avLst>
          </a:prstGeom>
          <a:solidFill>
            <a:srgbClr val="100C35"/>
          </a:solidFill>
          <a:ln/>
        </p:spPr>
        <p:txBody>
          <a:bodyPr/>
          <a:lstStyle/>
          <a:p>
            <a:endParaRPr lang="en-IN" sz="2400" dirty="0"/>
          </a:p>
        </p:txBody>
      </p:sp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123" y="4090273"/>
            <a:ext cx="6630472" cy="91440"/>
          </a:xfrm>
          <a:prstGeom prst="rect">
            <a:avLst/>
          </a:prstGeom>
        </p:spPr>
      </p:pic>
      <p:pic>
        <p:nvPicPr>
          <p:cNvPr id="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57540" y="3856434"/>
            <a:ext cx="513517" cy="513517"/>
          </a:xfrm>
          <a:prstGeom prst="rect">
            <a:avLst/>
          </a:prstGeom>
        </p:spPr>
      </p:pic>
      <p:pic>
        <p:nvPicPr>
          <p:cNvPr id="9" name="Image 5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11607" y="4010382"/>
            <a:ext cx="205383" cy="205383"/>
          </a:xfrm>
          <a:prstGeom prst="rect">
            <a:avLst/>
          </a:prstGeom>
        </p:spPr>
      </p:pic>
      <p:sp>
        <p:nvSpPr>
          <p:cNvPr id="10" name="Text 2"/>
          <p:cNvSpPr/>
          <p:nvPr/>
        </p:nvSpPr>
        <p:spPr>
          <a:xfrm>
            <a:off x="793075" y="4362419"/>
            <a:ext cx="4194692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Smart Link/Text Scanner</a:t>
            </a:r>
            <a:endParaRPr lang="en-US" sz="2800" dirty="0"/>
          </a:p>
        </p:txBody>
      </p:sp>
      <p:sp>
        <p:nvSpPr>
          <p:cNvPr id="11" name="Text 3"/>
          <p:cNvSpPr/>
          <p:nvPr/>
        </p:nvSpPr>
        <p:spPr>
          <a:xfrm>
            <a:off x="793075" y="4945737"/>
            <a:ext cx="6242566" cy="547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NLP models parse incoming messages to identify common phishing and deepfake linguistic patterns.</a:t>
            </a:r>
            <a:endParaRPr lang="en-US" dirty="0"/>
          </a:p>
        </p:txBody>
      </p:sp>
      <p:sp>
        <p:nvSpPr>
          <p:cNvPr id="12" name="Shape 4"/>
          <p:cNvSpPr/>
          <p:nvPr/>
        </p:nvSpPr>
        <p:spPr>
          <a:xfrm>
            <a:off x="7400687" y="3933528"/>
            <a:ext cx="6630591" cy="1574244"/>
          </a:xfrm>
          <a:prstGeom prst="roundRect">
            <a:avLst>
              <a:gd name="adj" fmla="val 6970"/>
            </a:avLst>
          </a:prstGeom>
          <a:solidFill>
            <a:srgbClr val="100C35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0687" y="4090273"/>
            <a:ext cx="6630591" cy="91440"/>
          </a:xfrm>
          <a:prstGeom prst="rect">
            <a:avLst/>
          </a:prstGeom>
        </p:spPr>
      </p:pic>
      <p:pic>
        <p:nvPicPr>
          <p:cNvPr id="14" name="Image 7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59224" y="3856434"/>
            <a:ext cx="513517" cy="513517"/>
          </a:xfrm>
          <a:prstGeom prst="rect">
            <a:avLst/>
          </a:prstGeom>
        </p:spPr>
      </p:pic>
      <p:pic>
        <p:nvPicPr>
          <p:cNvPr id="15" name="Image 8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613291" y="4010382"/>
            <a:ext cx="205383" cy="205383"/>
          </a:xfrm>
          <a:prstGeom prst="rect">
            <a:avLst/>
          </a:prstGeom>
        </p:spPr>
      </p:pic>
      <p:sp>
        <p:nvSpPr>
          <p:cNvPr id="16" name="Text 5"/>
          <p:cNvSpPr/>
          <p:nvPr/>
        </p:nvSpPr>
        <p:spPr>
          <a:xfrm>
            <a:off x="7757812" y="4369951"/>
            <a:ext cx="4172244" cy="342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QR Code Fraud Detection</a:t>
            </a:r>
            <a:endParaRPr lang="en-US" sz="2800" dirty="0"/>
          </a:p>
        </p:txBody>
      </p:sp>
      <p:sp>
        <p:nvSpPr>
          <p:cNvPr id="17" name="Text 6"/>
          <p:cNvSpPr/>
          <p:nvPr/>
        </p:nvSpPr>
        <p:spPr>
          <a:xfrm>
            <a:off x="7594640" y="4945737"/>
            <a:ext cx="6242685" cy="547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Analyzes embedded URLs within QR codes against known malware and phishing domain lists.</a:t>
            </a:r>
            <a:endParaRPr lang="en-US" dirty="0"/>
          </a:p>
        </p:txBody>
      </p:sp>
      <p:sp>
        <p:nvSpPr>
          <p:cNvPr id="18" name="Shape 7"/>
          <p:cNvSpPr/>
          <p:nvPr/>
        </p:nvSpPr>
        <p:spPr>
          <a:xfrm>
            <a:off x="684669" y="6032646"/>
            <a:ext cx="6630472" cy="1574244"/>
          </a:xfrm>
          <a:prstGeom prst="roundRect">
            <a:avLst>
              <a:gd name="adj" fmla="val 6970"/>
            </a:avLst>
          </a:prstGeom>
          <a:solidFill>
            <a:srgbClr val="100C35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19" name="Image 9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123" y="6092309"/>
            <a:ext cx="6630472" cy="91440"/>
          </a:xfrm>
          <a:prstGeom prst="rect">
            <a:avLst/>
          </a:prstGeom>
        </p:spPr>
      </p:pic>
      <p:pic>
        <p:nvPicPr>
          <p:cNvPr id="20" name="Image 10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57540" y="5858470"/>
            <a:ext cx="513517" cy="513517"/>
          </a:xfrm>
          <a:prstGeom prst="rect">
            <a:avLst/>
          </a:prstGeom>
        </p:spPr>
      </p:pic>
      <p:pic>
        <p:nvPicPr>
          <p:cNvPr id="21" name="Image 11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811607" y="6012418"/>
            <a:ext cx="205383" cy="205383"/>
          </a:xfrm>
          <a:prstGeom prst="rect">
            <a:avLst/>
          </a:prstGeom>
        </p:spPr>
      </p:pic>
      <p:sp>
        <p:nvSpPr>
          <p:cNvPr id="22" name="Text 8"/>
          <p:cNvSpPr/>
          <p:nvPr/>
        </p:nvSpPr>
        <p:spPr>
          <a:xfrm>
            <a:off x="793074" y="6350615"/>
            <a:ext cx="3610483" cy="307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Real-Time Risk Score</a:t>
            </a:r>
            <a:endParaRPr lang="en-US" sz="2800" dirty="0"/>
          </a:p>
        </p:txBody>
      </p:sp>
      <p:sp>
        <p:nvSpPr>
          <p:cNvPr id="23" name="Text 9"/>
          <p:cNvSpPr/>
          <p:nvPr/>
        </p:nvSpPr>
        <p:spPr>
          <a:xfrm>
            <a:off x="793075" y="6947773"/>
            <a:ext cx="6242566" cy="547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Presents an immediate, quantifiable assessment of the threat level for every scan or link analyzed.</a:t>
            </a:r>
            <a:endParaRPr lang="en-US" dirty="0"/>
          </a:p>
        </p:txBody>
      </p:sp>
      <p:sp>
        <p:nvSpPr>
          <p:cNvPr id="24" name="Shape 10"/>
          <p:cNvSpPr/>
          <p:nvPr/>
        </p:nvSpPr>
        <p:spPr>
          <a:xfrm>
            <a:off x="14630399" y="8764898"/>
            <a:ext cx="1051179" cy="45719"/>
          </a:xfrm>
          <a:prstGeom prst="roundRect">
            <a:avLst>
              <a:gd name="adj" fmla="val 6970"/>
            </a:avLst>
          </a:prstGeom>
          <a:solidFill>
            <a:srgbClr val="100C35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5" name="Image 1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0687" y="6092309"/>
            <a:ext cx="6630591" cy="91440"/>
          </a:xfrm>
          <a:prstGeom prst="rect">
            <a:avLst/>
          </a:prstGeom>
        </p:spPr>
      </p:pic>
      <p:pic>
        <p:nvPicPr>
          <p:cNvPr id="26" name="Image 1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59224" y="5858470"/>
            <a:ext cx="513517" cy="513517"/>
          </a:xfrm>
          <a:prstGeom prst="rect">
            <a:avLst/>
          </a:prstGeom>
        </p:spPr>
      </p:pic>
      <p:pic>
        <p:nvPicPr>
          <p:cNvPr id="27" name="Image 14" descr="preencoded.png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613291" y="6012418"/>
            <a:ext cx="205383" cy="205383"/>
          </a:xfrm>
          <a:prstGeom prst="rect">
            <a:avLst/>
          </a:prstGeom>
        </p:spPr>
      </p:pic>
      <p:sp>
        <p:nvSpPr>
          <p:cNvPr id="28" name="Text 11"/>
          <p:cNvSpPr/>
          <p:nvPr/>
        </p:nvSpPr>
        <p:spPr>
          <a:xfrm>
            <a:off x="7594640" y="6292097"/>
            <a:ext cx="4701634" cy="250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Community Report Database</a:t>
            </a:r>
            <a:endParaRPr lang="en-US" sz="2800" dirty="0"/>
          </a:p>
        </p:txBody>
      </p:sp>
      <p:sp>
        <p:nvSpPr>
          <p:cNvPr id="29" name="Text 12"/>
          <p:cNvSpPr/>
          <p:nvPr/>
        </p:nvSpPr>
        <p:spPr>
          <a:xfrm>
            <a:off x="7594640" y="6947773"/>
            <a:ext cx="6242685" cy="547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 user-contributed database of verified scams to rapidly train the model and protect others.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BE25E75-AAAB-4C54-5A39-FF96E2FB9068}"/>
              </a:ext>
            </a:extLst>
          </p:cNvPr>
          <p:cNvSpPr txBox="1"/>
          <p:nvPr/>
        </p:nvSpPr>
        <p:spPr>
          <a:xfrm>
            <a:off x="5801935" y="-23097"/>
            <a:ext cx="3585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 KEY FEATURES</a:t>
            </a:r>
            <a:endParaRPr lang="en-IN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E49A6A5-D839-CA35-2B71-67B1D9D411DC}"/>
              </a:ext>
            </a:extLst>
          </p:cNvPr>
          <p:cNvCxnSpPr/>
          <p:nvPr/>
        </p:nvCxnSpPr>
        <p:spPr>
          <a:xfrm>
            <a:off x="5837516" y="500123"/>
            <a:ext cx="354982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AI Hackathon">
            <a:extLst>
              <a:ext uri="{FF2B5EF4-FFF2-40B4-BE49-F238E27FC236}">
                <a16:creationId xmlns:a16="http://schemas.microsoft.com/office/drawing/2014/main" id="{3CAFD3F6-985C-6B77-34A8-6E66026A4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8348" y="7278273"/>
            <a:ext cx="1812052" cy="95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8862" y="329089"/>
            <a:ext cx="382797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Technical Architecture &amp; Stack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-205069" y="1385091"/>
            <a:ext cx="6645593" cy="510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7438668" y="3084790"/>
            <a:ext cx="6645593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pic>
        <p:nvPicPr>
          <p:cNvPr id="2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010" y="505063"/>
            <a:ext cx="9262122" cy="7352412"/>
          </a:xfrm>
          <a:prstGeom prst="rect">
            <a:avLst/>
          </a:prstGeom>
        </p:spPr>
      </p:pic>
      <p:sp>
        <p:nvSpPr>
          <p:cNvPr id="24" name="Text 21"/>
          <p:cNvSpPr/>
          <p:nvPr/>
        </p:nvSpPr>
        <p:spPr>
          <a:xfrm>
            <a:off x="6454532" y="6846242"/>
            <a:ext cx="1696476" cy="729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endParaRPr lang="en-US" sz="1250" dirty="0"/>
          </a:p>
        </p:txBody>
      </p:sp>
      <p:sp>
        <p:nvSpPr>
          <p:cNvPr id="25" name="Text 22"/>
          <p:cNvSpPr/>
          <p:nvPr/>
        </p:nvSpPr>
        <p:spPr>
          <a:xfrm flipH="1">
            <a:off x="9745579" y="878306"/>
            <a:ext cx="2743199" cy="689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                         User Input</a:t>
            </a:r>
            <a:endParaRPr lang="en-US" sz="2800" dirty="0"/>
          </a:p>
        </p:txBody>
      </p:sp>
      <p:sp>
        <p:nvSpPr>
          <p:cNvPr id="26" name="Text 23"/>
          <p:cNvSpPr/>
          <p:nvPr/>
        </p:nvSpPr>
        <p:spPr>
          <a:xfrm>
            <a:off x="10647231" y="1536627"/>
            <a:ext cx="2523809" cy="809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User-submitted</a:t>
            </a:r>
          </a:p>
          <a:p>
            <a:pPr marL="0" indent="0" algn="ctr">
              <a:lnSpc>
                <a:spcPts val="1350"/>
              </a:lnSpc>
              <a:buNone/>
            </a:pPr>
            <a:endParaRPr lang="en-US" sz="2400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report or text</a:t>
            </a:r>
            <a:endParaRPr lang="en-US" sz="2400" dirty="0"/>
          </a:p>
        </p:txBody>
      </p:sp>
      <p:sp>
        <p:nvSpPr>
          <p:cNvPr id="27" name="Text 24"/>
          <p:cNvSpPr/>
          <p:nvPr/>
        </p:nvSpPr>
        <p:spPr>
          <a:xfrm>
            <a:off x="6509917" y="997633"/>
            <a:ext cx="2523809" cy="364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24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Analysis Result</a:t>
            </a:r>
            <a:endParaRPr lang="en-US" sz="2400" dirty="0"/>
          </a:p>
        </p:txBody>
      </p:sp>
      <p:sp>
        <p:nvSpPr>
          <p:cNvPr id="28" name="Text 25"/>
          <p:cNvSpPr/>
          <p:nvPr/>
        </p:nvSpPr>
        <p:spPr>
          <a:xfrm>
            <a:off x="6440524" y="1750040"/>
            <a:ext cx="2523809" cy="620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al Black" panose="020B0A04020102020204" pitchFamily="34" charset="0"/>
                <a:ea typeface="Martel Sans Light" pitchFamily="34" charset="-122"/>
                <a:cs typeface="Martel Sans Light" pitchFamily="34" charset="-120"/>
              </a:rPr>
              <a:t>Response</a:t>
            </a:r>
          </a:p>
          <a:p>
            <a:pPr marL="0" indent="0" algn="ctr">
              <a:lnSpc>
                <a:spcPts val="1350"/>
              </a:lnSpc>
              <a:buNone/>
            </a:pPr>
            <a:endParaRPr lang="en-US" sz="2000" dirty="0">
              <a:solidFill>
                <a:srgbClr val="D9E1FF"/>
              </a:solidFill>
              <a:latin typeface="Arial Black" panose="020B0A04020102020204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ctr">
              <a:lnSpc>
                <a:spcPts val="135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Arial Black" panose="020B0A04020102020204" pitchFamily="34" charset="0"/>
                <a:ea typeface="Martel Sans Light" pitchFamily="34" charset="-122"/>
                <a:cs typeface="Martel Sans Light" pitchFamily="34" charset="-120"/>
              </a:rPr>
              <a:t> returned to user</a:t>
            </a:r>
            <a:endParaRPr lang="en-US" sz="2000" dirty="0">
              <a:latin typeface="Arial Black" panose="020B0A04020102020204" pitchFamily="34" charset="0"/>
            </a:endParaRPr>
          </a:p>
        </p:txBody>
      </p:sp>
      <p:sp>
        <p:nvSpPr>
          <p:cNvPr id="29" name="Text 26"/>
          <p:cNvSpPr/>
          <p:nvPr/>
        </p:nvSpPr>
        <p:spPr>
          <a:xfrm>
            <a:off x="3916715" y="9307769"/>
            <a:ext cx="2523809" cy="364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Gemini AI Model</a:t>
            </a:r>
            <a:endParaRPr lang="en-US" sz="1250" dirty="0"/>
          </a:p>
        </p:txBody>
      </p:sp>
      <p:sp>
        <p:nvSpPr>
          <p:cNvPr id="30" name="Text 27"/>
          <p:cNvSpPr/>
          <p:nvPr/>
        </p:nvSpPr>
        <p:spPr>
          <a:xfrm>
            <a:off x="3916715" y="9782962"/>
            <a:ext cx="2523809" cy="310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Rapid scam analysis</a:t>
            </a:r>
            <a:endParaRPr lang="en-US" sz="1050" dirty="0"/>
          </a:p>
        </p:txBody>
      </p:sp>
      <p:sp>
        <p:nvSpPr>
          <p:cNvPr id="31" name="Text 28"/>
          <p:cNvSpPr/>
          <p:nvPr/>
        </p:nvSpPr>
        <p:spPr>
          <a:xfrm>
            <a:off x="8123422" y="8970068"/>
            <a:ext cx="2523809" cy="729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Backend / API Gateway</a:t>
            </a:r>
            <a:endParaRPr lang="en-US" sz="1250" dirty="0"/>
          </a:p>
        </p:txBody>
      </p:sp>
      <p:sp>
        <p:nvSpPr>
          <p:cNvPr id="32" name="Text 29"/>
          <p:cNvSpPr/>
          <p:nvPr/>
        </p:nvSpPr>
        <p:spPr>
          <a:xfrm>
            <a:off x="8123422" y="9810117"/>
            <a:ext cx="2523809" cy="620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Routing, auth, rate limiting</a:t>
            </a:r>
            <a:endParaRPr lang="en-US" sz="1050" dirty="0"/>
          </a:p>
        </p:txBody>
      </p:sp>
      <p:sp>
        <p:nvSpPr>
          <p:cNvPr id="33" name="Text 30"/>
          <p:cNvSpPr/>
          <p:nvPr/>
        </p:nvSpPr>
        <p:spPr>
          <a:xfrm>
            <a:off x="11612704" y="3244269"/>
            <a:ext cx="2578978" cy="364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Frontend</a:t>
            </a:r>
            <a:endParaRPr lang="en-US" sz="2800" dirty="0"/>
          </a:p>
        </p:txBody>
      </p:sp>
      <p:sp>
        <p:nvSpPr>
          <p:cNvPr id="34" name="Text 31"/>
          <p:cNvSpPr/>
          <p:nvPr/>
        </p:nvSpPr>
        <p:spPr>
          <a:xfrm>
            <a:off x="8698832" y="3862678"/>
            <a:ext cx="7952872" cy="3369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React mobile-first UI</a:t>
            </a:r>
            <a:endParaRPr lang="en-US" sz="2400" dirty="0"/>
          </a:p>
        </p:txBody>
      </p:sp>
      <p:sp>
        <p:nvSpPr>
          <p:cNvPr id="35" name="Text 32"/>
          <p:cNvSpPr/>
          <p:nvPr/>
        </p:nvSpPr>
        <p:spPr>
          <a:xfrm>
            <a:off x="5544444" y="3286642"/>
            <a:ext cx="2578978" cy="729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Scam Report</a:t>
            </a:r>
          </a:p>
          <a:p>
            <a:pPr marL="0" indent="0" algn="ctr">
              <a:lnSpc>
                <a:spcPts val="1550"/>
              </a:lnSpc>
              <a:buNone/>
            </a:pPr>
            <a:endParaRPr lang="en-US" sz="2800" dirty="0">
              <a:solidFill>
                <a:srgbClr val="D9E1FF"/>
              </a:solidFill>
              <a:latin typeface="Kanit" pitchFamily="34" charset="0"/>
              <a:ea typeface="Kanit" pitchFamily="34" charset="-122"/>
              <a:cs typeface="Kanit" pitchFamily="34" charset="-120"/>
            </a:endParaRPr>
          </a:p>
          <a:p>
            <a:pPr marL="0" indent="0" algn="ctr">
              <a:lnSpc>
                <a:spcPts val="155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 Database</a:t>
            </a:r>
            <a:endParaRPr lang="en-US" sz="2800" dirty="0"/>
          </a:p>
        </p:txBody>
      </p:sp>
      <p:sp>
        <p:nvSpPr>
          <p:cNvPr id="36" name="Text 33"/>
          <p:cNvSpPr/>
          <p:nvPr/>
        </p:nvSpPr>
        <p:spPr>
          <a:xfrm>
            <a:off x="5525421" y="4312994"/>
            <a:ext cx="2578978" cy="620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Store reports &amp;</a:t>
            </a:r>
          </a:p>
          <a:p>
            <a:pPr marL="0" indent="0" algn="ctr">
              <a:lnSpc>
                <a:spcPts val="1350"/>
              </a:lnSpc>
              <a:buNone/>
            </a:pPr>
            <a:endParaRPr lang="en-US" sz="2400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metadata</a:t>
            </a:r>
            <a:endParaRPr lang="en-US" sz="2400" dirty="0"/>
          </a:p>
        </p:txBody>
      </p:sp>
      <p:graphicFrame>
        <p:nvGraphicFramePr>
          <p:cNvPr id="37" name="Table 36">
            <a:extLst>
              <a:ext uri="{FF2B5EF4-FFF2-40B4-BE49-F238E27FC236}">
                <a16:creationId xmlns:a16="http://schemas.microsoft.com/office/drawing/2014/main" id="{60DF885E-5264-B462-812B-13B02300EF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807048"/>
              </p:ext>
            </p:extLst>
          </p:nvPr>
        </p:nvGraphicFramePr>
        <p:xfrm>
          <a:off x="136547" y="1385091"/>
          <a:ext cx="5169380" cy="44340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08">
                  <a:extLst>
                    <a:ext uri="{9D8B030D-6E8A-4147-A177-3AD203B41FA5}">
                      <a16:colId xmlns:a16="http://schemas.microsoft.com/office/drawing/2014/main" val="3627614839"/>
                    </a:ext>
                  </a:extLst>
                </a:gridCol>
                <a:gridCol w="3470272">
                  <a:extLst>
                    <a:ext uri="{9D8B030D-6E8A-4147-A177-3AD203B41FA5}">
                      <a16:colId xmlns:a16="http://schemas.microsoft.com/office/drawing/2014/main" val="631242265"/>
                    </a:ext>
                  </a:extLst>
                </a:gridCol>
              </a:tblGrid>
              <a:tr h="771234">
                <a:tc>
                  <a:txBody>
                    <a:bodyPr/>
                    <a:lstStyle/>
                    <a:p>
                      <a:r>
                        <a:rPr lang="en-US" dirty="0"/>
                        <a:t>              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Layer</a:t>
                      </a:r>
                      <a:r>
                        <a:rPr lang="en-US" sz="2400" dirty="0"/>
                        <a:t>      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        </a:t>
                      </a:r>
                      <a:r>
                        <a:rPr lang="en-IN" sz="2000" dirty="0"/>
                        <a:t>  Technology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265278"/>
                  </a:ext>
                </a:extLst>
              </a:tr>
              <a:tr h="806747">
                <a:tc>
                  <a:txBody>
                    <a:bodyPr/>
                    <a:lstStyle/>
                    <a:p>
                      <a:r>
                        <a:rPr lang="en-US" sz="2400" dirty="0"/>
                        <a:t>    Frontend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        </a:t>
                      </a:r>
                      <a:r>
                        <a:rPr lang="en-IN" sz="2000" dirty="0"/>
                        <a:t>React/HTML /CSS 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753638"/>
                  </a:ext>
                </a:extLst>
              </a:tr>
              <a:tr h="677083">
                <a:tc>
                  <a:txBody>
                    <a:bodyPr/>
                    <a:lstStyle/>
                    <a:p>
                      <a:r>
                        <a:rPr lang="en-US" sz="2400" dirty="0"/>
                        <a:t>      Backend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</a:t>
                      </a:r>
                      <a:r>
                        <a:rPr lang="en-US" sz="2000" dirty="0"/>
                        <a:t>  Python Flask / Node .</a:t>
                      </a:r>
                      <a:r>
                        <a:rPr lang="en-US" sz="2000" dirty="0" err="1"/>
                        <a:t>js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784206"/>
                  </a:ext>
                </a:extLst>
              </a:tr>
              <a:tr h="738637">
                <a:tc>
                  <a:txBody>
                    <a:bodyPr/>
                    <a:lstStyle/>
                    <a:p>
                      <a:r>
                        <a:rPr lang="en-US" sz="2000" dirty="0"/>
                        <a:t>       </a:t>
                      </a:r>
                      <a:r>
                        <a:rPr lang="en-US" sz="2000" dirty="0" err="1"/>
                        <a:t>AIModel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</a:t>
                      </a:r>
                      <a:r>
                        <a:rPr lang="en-US" sz="2000" dirty="0"/>
                        <a:t>Gemini API / NLP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161429"/>
                  </a:ext>
                </a:extLst>
              </a:tr>
              <a:tr h="775569">
                <a:tc>
                  <a:txBody>
                    <a:bodyPr/>
                    <a:lstStyle/>
                    <a:p>
                      <a:r>
                        <a:rPr lang="en-US" dirty="0"/>
                        <a:t>      </a:t>
                      </a:r>
                      <a:r>
                        <a:rPr lang="en-US" sz="2400" dirty="0"/>
                        <a:t>Database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        Firebase / MongoDB</a:t>
                      </a:r>
                    </a:p>
                    <a:p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273725"/>
                  </a:ext>
                </a:extLst>
              </a:tr>
              <a:tr h="664773">
                <a:tc>
                  <a:txBody>
                    <a:bodyPr/>
                    <a:lstStyle/>
                    <a:p>
                      <a:r>
                        <a:rPr lang="en-US" sz="2400" dirty="0"/>
                        <a:t>  </a:t>
                      </a:r>
                      <a:r>
                        <a:rPr lang="en-US" sz="2400" dirty="0" err="1"/>
                        <a:t>QRscanner</a:t>
                      </a:r>
                      <a:r>
                        <a:rPr lang="en-US" sz="2400" dirty="0"/>
                        <a:t>   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</a:t>
                      </a:r>
                      <a:r>
                        <a:rPr lang="en-US" dirty="0" err="1"/>
                        <a:t>jsQR</a:t>
                      </a:r>
                      <a:r>
                        <a:rPr lang="en-US" dirty="0"/>
                        <a:t> / qrcode.js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2274007"/>
                  </a:ext>
                </a:extLst>
              </a:tr>
            </a:tbl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5A027A16-1FB2-ADC8-9E4D-282BF39DA26C}"/>
              </a:ext>
            </a:extLst>
          </p:cNvPr>
          <p:cNvSpPr txBox="1"/>
          <p:nvPr/>
        </p:nvSpPr>
        <p:spPr>
          <a:xfrm>
            <a:off x="8632749" y="3651496"/>
            <a:ext cx="2424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PayGuard</a:t>
            </a:r>
            <a:r>
              <a:rPr lang="en-US" dirty="0">
                <a:solidFill>
                  <a:srgbClr val="000000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 Data Flow</a:t>
            </a:r>
            <a:endParaRPr lang="en-US" dirty="0"/>
          </a:p>
          <a:p>
            <a:endParaRPr lang="en-IN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8AA3753-152E-158F-6CA9-FDF8B89F3470}"/>
              </a:ext>
            </a:extLst>
          </p:cNvPr>
          <p:cNvSpPr txBox="1"/>
          <p:nvPr/>
        </p:nvSpPr>
        <p:spPr>
          <a:xfrm>
            <a:off x="6384599" y="5503074"/>
            <a:ext cx="26356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Gemini AI Model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182FFD3-0354-6D84-8F02-E2D7BA361DD9}"/>
              </a:ext>
            </a:extLst>
          </p:cNvPr>
          <p:cNvSpPr txBox="1"/>
          <p:nvPr/>
        </p:nvSpPr>
        <p:spPr>
          <a:xfrm>
            <a:off x="6296250" y="6413106"/>
            <a:ext cx="26462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Rapid scam analysis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142E2AA-82A7-77B1-BC2B-006AB7B1BDD4}"/>
              </a:ext>
            </a:extLst>
          </p:cNvPr>
          <p:cNvSpPr txBox="1"/>
          <p:nvPr/>
        </p:nvSpPr>
        <p:spPr>
          <a:xfrm>
            <a:off x="10586454" y="5648032"/>
            <a:ext cx="38046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Backend / API Gateway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F076F1A-394E-41A4-9555-D404D9999090}"/>
              </a:ext>
            </a:extLst>
          </p:cNvPr>
          <p:cNvSpPr txBox="1"/>
          <p:nvPr/>
        </p:nvSpPr>
        <p:spPr>
          <a:xfrm>
            <a:off x="10567852" y="6494007"/>
            <a:ext cx="2906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Routing auth, rate limiting</a:t>
            </a:r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D0ED399-5D91-F486-3775-CAFA2EDF9B8A}"/>
              </a:ext>
            </a:extLst>
          </p:cNvPr>
          <p:cNvSpPr txBox="1"/>
          <p:nvPr/>
        </p:nvSpPr>
        <p:spPr>
          <a:xfrm>
            <a:off x="5320885" y="-54610"/>
            <a:ext cx="43161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</a:rPr>
              <a:t>Techstack</a:t>
            </a:r>
            <a:r>
              <a:rPr lang="en-US" sz="3200" dirty="0">
                <a:solidFill>
                  <a:schemeClr val="bg1"/>
                </a:solidFill>
              </a:rPr>
              <a:t> &amp; Architecture</a:t>
            </a:r>
            <a:endParaRPr lang="en-IN" sz="3200" dirty="0">
              <a:solidFill>
                <a:schemeClr val="bg1"/>
              </a:solidFill>
            </a:endParaRPr>
          </a:p>
        </p:txBody>
      </p:sp>
      <p:pic>
        <p:nvPicPr>
          <p:cNvPr id="4098" name="Picture 2" descr="AI Hackathon">
            <a:extLst>
              <a:ext uri="{FF2B5EF4-FFF2-40B4-BE49-F238E27FC236}">
                <a16:creationId xmlns:a16="http://schemas.microsoft.com/office/drawing/2014/main" id="{A3DCF8B0-C478-8D22-62D3-165868A338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7063" y="7620280"/>
            <a:ext cx="2010571" cy="549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044" y="2110413"/>
            <a:ext cx="393692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Societal Impact &amp; Future Vision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676632" y="2881178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Immediate Impact</a:t>
            </a:r>
            <a:endParaRPr lang="en-US" sz="3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5982" y="3650309"/>
            <a:ext cx="287193" cy="28719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2099" y="3740023"/>
            <a:ext cx="5088493" cy="1939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Financial Loss Reduction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5825" y="4195447"/>
            <a:ext cx="6361509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Directly prevents fraudulent transactions, minimizing financial losses for vulnerable users</a:t>
            </a:r>
            <a:r>
              <a:rPr lang="en-US" sz="9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.</a:t>
            </a:r>
            <a:endParaRPr lang="en-US" sz="9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5982" y="4761086"/>
            <a:ext cx="239076" cy="2390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52099" y="4794704"/>
            <a:ext cx="2064700" cy="254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Increased Digital Trust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85825" y="5317897"/>
            <a:ext cx="6361509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By making payments safer, PayGuard AI encourages wider adoption of digital banking systems</a:t>
            </a:r>
            <a:r>
              <a:rPr lang="en-US" sz="9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.</a:t>
            </a:r>
            <a:endParaRPr lang="en-US" sz="9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5981" y="6146678"/>
            <a:ext cx="239077" cy="23907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52099" y="6165592"/>
            <a:ext cx="163469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AI-Driven Cyber Safety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347024" y="6663873"/>
            <a:ext cx="6361509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Pioneers the use of sophisticated AI/LLMs as frontline consumer cyber defense tools</a:t>
            </a:r>
            <a:r>
              <a:rPr lang="en-US" sz="9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.</a:t>
            </a:r>
            <a:endParaRPr lang="en-US" sz="900" dirty="0"/>
          </a:p>
        </p:txBody>
      </p:sp>
      <p:sp>
        <p:nvSpPr>
          <p:cNvPr id="13" name="Text 8"/>
          <p:cNvSpPr/>
          <p:nvPr/>
        </p:nvSpPr>
        <p:spPr>
          <a:xfrm>
            <a:off x="7468791" y="980123"/>
            <a:ext cx="2622352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Future Scope &amp; Expansion</a:t>
            </a:r>
            <a:endParaRPr lang="en-US" sz="3200" dirty="0"/>
          </a:p>
        </p:txBody>
      </p:sp>
      <p:sp>
        <p:nvSpPr>
          <p:cNvPr id="14" name="Shape 9"/>
          <p:cNvSpPr/>
          <p:nvPr/>
        </p:nvSpPr>
        <p:spPr>
          <a:xfrm>
            <a:off x="7468791" y="1396246"/>
            <a:ext cx="478750" cy="718066"/>
          </a:xfrm>
          <a:prstGeom prst="roundRect">
            <a:avLst>
              <a:gd name="adj" fmla="val 360009"/>
            </a:avLst>
          </a:prstGeom>
          <a:solidFill>
            <a:srgbClr val="2F2B5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18452" y="1665446"/>
            <a:ext cx="179427" cy="179427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8097202" y="1812034"/>
            <a:ext cx="6151959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Voice Scam Detection</a:t>
            </a:r>
            <a:endParaRPr lang="en-US" sz="2800" dirty="0"/>
          </a:p>
        </p:txBody>
      </p:sp>
      <p:sp>
        <p:nvSpPr>
          <p:cNvPr id="17" name="Shape 11"/>
          <p:cNvSpPr/>
          <p:nvPr/>
        </p:nvSpPr>
        <p:spPr>
          <a:xfrm>
            <a:off x="7468791" y="2233970"/>
            <a:ext cx="478750" cy="718066"/>
          </a:xfrm>
          <a:prstGeom prst="roundRect">
            <a:avLst>
              <a:gd name="adj" fmla="val 360009"/>
            </a:avLst>
          </a:prstGeom>
          <a:solidFill>
            <a:srgbClr val="2F2B5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18452" y="2503170"/>
            <a:ext cx="179427" cy="179427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8067199" y="2563530"/>
            <a:ext cx="6151959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Browser Extension Alerts</a:t>
            </a:r>
            <a:endParaRPr lang="en-US" sz="2800" dirty="0"/>
          </a:p>
        </p:txBody>
      </p:sp>
      <p:sp>
        <p:nvSpPr>
          <p:cNvPr id="20" name="Shape 13"/>
          <p:cNvSpPr/>
          <p:nvPr/>
        </p:nvSpPr>
        <p:spPr>
          <a:xfrm>
            <a:off x="7468791" y="3071693"/>
            <a:ext cx="478750" cy="718066"/>
          </a:xfrm>
          <a:prstGeom prst="roundRect">
            <a:avLst>
              <a:gd name="adj" fmla="val 360009"/>
            </a:avLst>
          </a:prstGeom>
          <a:solidFill>
            <a:srgbClr val="2F2B5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1" name="Image 5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18452" y="3340894"/>
            <a:ext cx="179427" cy="179427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8097202" y="3382804"/>
            <a:ext cx="6151959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Official UPI API Integration</a:t>
            </a:r>
            <a:endParaRPr lang="en-US" sz="2800" dirty="0"/>
          </a:p>
        </p:txBody>
      </p:sp>
      <p:pic>
        <p:nvPicPr>
          <p:cNvPr id="23" name="Image 6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02384" y="4101584"/>
            <a:ext cx="4128016" cy="412801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0D280F1-7E01-CD48-916D-63D5560858D0}"/>
              </a:ext>
            </a:extLst>
          </p:cNvPr>
          <p:cNvSpPr txBox="1"/>
          <p:nvPr/>
        </p:nvSpPr>
        <p:spPr>
          <a:xfrm>
            <a:off x="4374487" y="111779"/>
            <a:ext cx="64879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Impact &amp; future scope</a:t>
            </a:r>
            <a:endParaRPr lang="en-IN" sz="4000" dirty="0">
              <a:solidFill>
                <a:schemeClr val="bg1"/>
              </a:solidFill>
              <a:highlight>
                <a:srgbClr val="000000"/>
              </a:highlight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690" y="902851"/>
            <a:ext cx="7622619" cy="1278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050"/>
              </a:lnSpc>
              <a:buNone/>
            </a:pPr>
            <a:r>
              <a:rPr lang="en-US" sz="80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Stay Secure.</a:t>
            </a:r>
            <a:endParaRPr lang="en-US" sz="8050" dirty="0"/>
          </a:p>
        </p:txBody>
      </p:sp>
      <p:sp>
        <p:nvSpPr>
          <p:cNvPr id="4" name="Text 1"/>
          <p:cNvSpPr/>
          <p:nvPr/>
        </p:nvSpPr>
        <p:spPr>
          <a:xfrm>
            <a:off x="760690" y="2507337"/>
            <a:ext cx="7622619" cy="12782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Conclusion: Empowering Users Against Fraud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760690" y="4111585"/>
            <a:ext cx="7622619" cy="1042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PayGuard AI successfully addresses a critical vulnerability in the digital economy. The prototype demonstrates that AI can empower everyday users to detect scams instantly and stay secure in the digital payment era.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60690" y="5616297"/>
            <a:ext cx="2556986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Built By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60690" y="6153269"/>
            <a:ext cx="3546158" cy="4346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[Your Name]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60690" y="6783467"/>
            <a:ext cx="3546158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College | CSE | B.Tech 2nd Year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4844772" y="5616297"/>
            <a:ext cx="2556986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Contact &amp; Connect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4844772" y="6153269"/>
            <a:ext cx="3546158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Email: </a:t>
            </a:r>
            <a:r>
              <a:rPr lang="en-US" sz="1700" u="sng" dirty="0">
                <a:solidFill>
                  <a:srgbClr val="FD505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[your email ID]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4844772" y="6696432"/>
            <a:ext cx="3546158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LinkedIn / GitHub: [Optional Links]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778</Words>
  <Application>Microsoft Office PowerPoint</Application>
  <PresentationFormat>Custom</PresentationFormat>
  <Paragraphs>127</Paragraphs>
  <Slides>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Surbhi Pandey</cp:lastModifiedBy>
  <cp:revision>3</cp:revision>
  <dcterms:created xsi:type="dcterms:W3CDTF">2025-11-02T05:25:33Z</dcterms:created>
  <dcterms:modified xsi:type="dcterms:W3CDTF">2025-11-02T12:36:32Z</dcterms:modified>
</cp:coreProperties>
</file>